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66460" y="502920"/>
            <a:ext cx="256032" cy="256032"/>
          </a:xfrm>
          <a:prstGeom prst="diamond">
            <a:avLst/>
          </a:prstGeom>
          <a:solidFill>
            <a:srgbClr val="B8884B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96012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AL-MAGHARBIA FOUNDATION FOR PUBLIC POLICY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1600200"/>
            <a:ext cx="107259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أساسيات السياسات العامة والاستشارات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0" y="27889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spc="200" kern="0" dirty="0">
                <a:solidFill>
                  <a:srgbClr val="C7D3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PRINCIPLES OF PUBLIC POLICY &amp; POLICY ADVICE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271516" y="3337560"/>
            <a:ext cx="1645920" cy="0"/>
          </a:xfrm>
          <a:prstGeom prst="line">
            <a:avLst/>
          </a:prstGeom>
          <a:noFill/>
          <a:ln w="15875">
            <a:solidFill>
              <a:srgbClr val="B888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45920" y="3566160"/>
            <a:ext cx="8897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500" dirty="0">
                <a:solidFill>
                  <a:srgbClr val="D8DE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برنامج تدريبي عملي وتطبيقي في تحليل السياسات العامة وصياغة الاستشارات، من الإشكالية إلى القرار.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717036" y="4617720"/>
            <a:ext cx="4754880" cy="1051560"/>
          </a:xfrm>
          <a:prstGeom prst="roundRect">
            <a:avLst>
              <a:gd name="adj" fmla="val 6957"/>
            </a:avLst>
          </a:prstGeom>
          <a:solidFill>
            <a:srgbClr val="16324F"/>
          </a:solidFill>
          <a:ln w="9525">
            <a:solidFill>
              <a:srgbClr val="24486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99916" y="4736592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إعداد وتقديم: محمد صالح تنتوش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899916" y="510235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spc="120" kern="0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MOHAMMED SALEH TANTOUSH  ·  POLICY ARCHITECT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0" y="626364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"Structures for a stable Libya."   ·   بُنى لِليبيا مُستقرّة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تفاصيل البرنامج  ·  FORMAT AT A GLANCE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خصائص التنفيذ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157216" y="173736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6" name="Text 4"/>
          <p:cNvSpPr/>
          <p:nvPr/>
        </p:nvSpPr>
        <p:spPr>
          <a:xfrm>
            <a:off x="5157216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87552" y="1728216"/>
            <a:ext cx="4151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5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يومان تدريبيان مكثّفان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987552" y="233172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جلسات تفاعلية مع فواصل تطبيقية بعد كل محور رئيسي.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54496" y="150876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680192" y="173736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11" name="Text 9"/>
          <p:cNvSpPr/>
          <p:nvPr/>
        </p:nvSpPr>
        <p:spPr>
          <a:xfrm>
            <a:off x="10680192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510528" y="1728216"/>
            <a:ext cx="4151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5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حضوري أو عن بُعد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510528" y="233172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يُقدَّم بمرونة حسب احتياج الجهة الطالبة للتدريب.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31520" y="338328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157216" y="361188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16" name="Text 14"/>
          <p:cNvSpPr/>
          <p:nvPr/>
        </p:nvSpPr>
        <p:spPr>
          <a:xfrm>
            <a:off x="5157216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87552" y="3602736"/>
            <a:ext cx="4151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5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مجموعات صغيرة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87552" y="420624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عدد محدود من المشاركين لضمان جودة النقاش والتطبيق العملي.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54496" y="338328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680192" y="361188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21" name="Text 19"/>
          <p:cNvSpPr/>
          <p:nvPr/>
        </p:nvSpPr>
        <p:spPr>
          <a:xfrm>
            <a:off x="10680192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10528" y="3602736"/>
            <a:ext cx="4151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5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مواد وشهادة إتمام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510528" y="420624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حقيبة تدريبية، قوالب عمل جاهزة، وشهادة حضور معتمدة.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4748" y="640080"/>
            <a:ext cx="219456" cy="219456"/>
          </a:xfrm>
          <a:prstGeom prst="diamond">
            <a:avLst/>
          </a:prstGeom>
          <a:solidFill>
            <a:srgbClr val="B8884B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1188720"/>
            <a:ext cx="121889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لنبنِ سياسات تصمُد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463040" y="1965960"/>
            <a:ext cx="9262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dirty="0">
                <a:solidFill>
                  <a:srgbClr val="C7D3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لطلب تنظيم هذا البرنامج لمؤسستكم أو فريقكم، أو للاستفسار عن المواعيد القادمة، تواصلوا معنا.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59836" y="2834640"/>
            <a:ext cx="5669280" cy="1737360"/>
          </a:xfrm>
          <a:prstGeom prst="roundRect">
            <a:avLst>
              <a:gd name="adj" fmla="val 4211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42716" y="303580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محمد صالح تنتوش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442716" y="338328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Reform Strategist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442716" y="388620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contact@mtantoush.ly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42716" y="4187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www.mtantoush.ly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442716" y="448056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طرابلس، ليبيا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0" y="61722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"Structures for a stable Libya."   ·   بُنى لِليبيا مُستقرّة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هو المدرّب  ·  WHO IS BEHIND THIS PROGRAM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محمد صالح تنتوش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مهندس مدني، ماجستير الإدارة العامة، واستراتيجي إصلاح مؤسسي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057400"/>
            <a:ext cx="1737360" cy="1737360"/>
          </a:xfrm>
          <a:prstGeom prst="ellipse">
            <a:avLst/>
          </a:prstGeom>
          <a:solidFill>
            <a:srgbClr val="0E2A47"/>
          </a:solidFill>
          <a:ln w="25400">
            <a:solidFill>
              <a:srgbClr val="B8884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6517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MST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263640" y="219456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8" name="Text 6"/>
          <p:cNvSpPr/>
          <p:nvPr/>
        </p:nvSpPr>
        <p:spPr>
          <a:xfrm>
            <a:off x="2880360" y="2066544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خريج منحة Chevening وماجستير الإدارة العامة من جامعة York، بخلفية أولى كمهندس مدني.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301752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2880360" y="2889504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ينسق حاليًا أعمال DCAF في إقليم طرابلس، ويؤسس ويقود شركة الاستشارات "المؤشِّر" (Almoasher).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384048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2" name="Text 10"/>
          <p:cNvSpPr/>
          <p:nvPr/>
        </p:nvSpPr>
        <p:spPr>
          <a:xfrm>
            <a:off x="2880360" y="3712464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يرأس مؤسسة "المغاربية للسياسات العامة وتعزيز الديمقراطية"، وهي مؤسسة مدنية مستقلة.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466344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2880360" y="4535424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أكثر من 12 دراسة وورقة سياسات منشورة في منصات عربية ودولية (LOOPS، Jusoor، MEDirections/EUI وغيرها).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263640" y="548640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6" name="Text 14"/>
          <p:cNvSpPr/>
          <p:nvPr/>
        </p:nvSpPr>
        <p:spPr>
          <a:xfrm>
            <a:off x="2880360" y="5358384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إطلالات تلفزيونية منتظمة على قنوات ليبية وعربية (ليبيا الأحرار، الحوار، الحرة).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1520" y="5897880"/>
            <a:ext cx="10725912" cy="548640"/>
          </a:xfrm>
          <a:prstGeom prst="roundRect">
            <a:avLst>
              <a:gd name="adj" fmla="val 10000"/>
            </a:avLst>
          </a:prstGeom>
          <a:solidFill>
            <a:srgbClr val="0E2A47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الموضع: «معماري الإصلاح المؤسسي في ليبيا» — تفكير هندسي وإداري يُترجم إلى سياسات قابلة للتطبيق.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لماذا هذا البرنامج  ·  THE GAP WE ADDRESS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فجوة حقيقية بين المعرفة والتنفيذ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في العالم العربي عشرات البرامج الأكاديمية التي تُدرّس السياسات العامة، لكن يندر أن تجد برامج تنفيذية قصيرة، عملية، وموجهة مباشرة لمن يواجه المشكلات العامة يوميًا: في الحكومة، في المجتمع المدني، وفي الإعلام المتخصص.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8755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7" name="Text 5"/>
          <p:cNvSpPr/>
          <p:nvPr/>
        </p:nvSpPr>
        <p:spPr>
          <a:xfrm>
            <a:off x="98755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6012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طويلة ومكلفة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6012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البرامج الجامعية تمتد لسنوات وتتطلب موارد مالية وزمنية كبيرة.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48056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3659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12" name="Text 10"/>
          <p:cNvSpPr/>
          <p:nvPr/>
        </p:nvSpPr>
        <p:spPr>
          <a:xfrm>
            <a:off x="473659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0916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أكاديمية أكثر من تنفيذية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0916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تركز على العمق النظري والبحثي أكثر من المهارة العملية القابلة للتطبيق الفوري.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8563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17" name="Text 15"/>
          <p:cNvSpPr/>
          <p:nvPr/>
        </p:nvSpPr>
        <p:spPr>
          <a:xfrm>
            <a:off x="848563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5820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غير متاحة للجميع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5820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 تصل بالقدر الكافي للعاملين الميدانيين، والناشطين، والصحفيين المتخصصين.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31520" y="4800600"/>
            <a:ext cx="10725912" cy="1234440"/>
          </a:xfrm>
          <a:prstGeom prst="roundRect">
            <a:avLst>
              <a:gd name="adj" fmla="val 5185"/>
            </a:avLst>
          </a:prstGeom>
          <a:solidFill>
            <a:srgbClr val="6E7C4F"/>
          </a:solidFill>
          <a:ln/>
        </p:spPr>
      </p:sp>
      <p:sp>
        <p:nvSpPr>
          <p:cNvPr id="21" name="Text 19"/>
          <p:cNvSpPr/>
          <p:nvPr/>
        </p:nvSpPr>
        <p:spPr>
          <a:xfrm>
            <a:off x="1005840" y="4800600"/>
            <a:ext cx="1017727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هنا جاءت فكرة هذا البرنامج: محتوى نظري رصين، بمنظور تنفيذي، يُبنى بالكامل حول تمارين وتطبيقات عملية.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هو البرنامج  ·  WHAT THIS TRAINING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الفهم إلى الاستشارة القابلة للتطبيق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برنامج تدريبي مكثّف يمزج الشرح النظري بالأمثلة العملية والحالات الدراسية العربية، ويقود المتدرب خطوة بخطوة من تشخيص مشكلة عامة إلى صياغة مذكرة سياسة (Policy Memo) متكاملة وجاهزة لصانع القرار.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33172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25796" y="256032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51460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نظرية + تطبيق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05840" y="2898648"/>
            <a:ext cx="46314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مفهوم مرفق بتمرين جماعي أو حالة دراسية فور شرحه.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77356" y="233172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771632" y="256032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1" name="Text 9"/>
          <p:cNvSpPr/>
          <p:nvPr/>
        </p:nvSpPr>
        <p:spPr>
          <a:xfrm>
            <a:off x="6551676" y="251460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حالات من واقعنا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51676" y="2898648"/>
            <a:ext cx="46314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أمثلة وحالات دراسية من ليبيا والعالم العربي، لا نظريات مستوردة بلا سياق.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31520" y="406908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225796" y="429768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425196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أدوات جاهزة للاستخدام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05840" y="4636008"/>
            <a:ext cx="46314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قوالب وجداول عملية: شجرة المشكلة، تحليل أصحاب المصلحة، مصفوفة المعايير.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77356" y="406908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771632" y="429768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9" name="Text 17"/>
          <p:cNvSpPr/>
          <p:nvPr/>
        </p:nvSpPr>
        <p:spPr>
          <a:xfrm>
            <a:off x="6551676" y="425196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نقاش وتفكير نقدي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551676" y="4636008"/>
            <a:ext cx="46314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حلقات نقاشية تتيح تبادل الرأي وتحدي الأفكار المطروحة، لا تلقين أحادي.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لمن هذا البرنامج  ·  WHO SHOULD ATTEND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موجّه لمن يواجه السياسات العامة يوميًا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11324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6" name="Text 4"/>
          <p:cNvSpPr/>
          <p:nvPr/>
        </p:nvSpPr>
        <p:spPr>
          <a:xfrm>
            <a:off x="2211324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موظفون في القطاعات الحكومية والتنفيذية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13504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3308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5893308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50664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ناشطون في منظمات المجتمع المدني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95488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75292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9575292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32648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صحفيون وإعلاميون متخصصون بقضايا محددة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211324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8" name="Text 16"/>
          <p:cNvSpPr/>
          <p:nvPr/>
        </p:nvSpPr>
        <p:spPr>
          <a:xfrm>
            <a:off x="2211324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68680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أعضاء نقابات وروابط مهنية وأحزاب سياسية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413504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893308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22" name="Text 20"/>
          <p:cNvSpPr/>
          <p:nvPr/>
        </p:nvSpPr>
        <p:spPr>
          <a:xfrm>
            <a:off x="5893308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50664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حقوقيون ومهتمون بالشأن العام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095488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575292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26" name="Text 24"/>
          <p:cNvSpPr/>
          <p:nvPr/>
        </p:nvSpPr>
        <p:spPr>
          <a:xfrm>
            <a:off x="9575292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32648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باحثون وأكاديميون شباب في العلوم الاجتماعية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31520" y="598932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50" i="1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 حاجة لخلفية أكاديمية متخصصة — فقط الرغبة في فهم كيف تُصنع القرارات العامة وكيف يمكن التأثير فيها بمهنية.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محاور البرنامج  ·  PROGRAM MODULES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سبعة محاور من التشخيص إلى القرار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41732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852160" y="1399032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هي السياسات العامة؟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852160" y="1691640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التعريف، دورة صنع السياسات، وأنواعها.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31520" y="1965960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202082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02082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852160" y="2002536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أين تأتي السياسات؟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852160" y="2295144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القوة، دور النخبة، والتغيير التدريجي مقابل الجذري.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31520" y="2569464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2624328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6243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852160" y="2606040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كيف تصل المشكلة إلى الأجندة؟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852160" y="2898648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نماذج Kingdon وCobb &amp; Elder وبناء المشكلات.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31520" y="3172968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" y="3227832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322783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852160" y="3209544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تحليل السياسات العامة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852160" y="3502152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المدرسة الوضعية مقابل ما بعد الوضعية، ودور المحلل.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31520" y="3776472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" y="3831336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83133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852160" y="3813048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الاستشارة السياساتية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852160" y="4105656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هو مستشار السياسات؟ وما الذي يقدمه لصانع القرار؟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731520" y="4379976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31520" y="4434840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44348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852160" y="4416552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المسار الثماني (بارداخ)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852160" y="4709160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 تحديد المشكلة إلى صياغة مذكرة السياسة النهائية.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731520" y="4983480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31520" y="503834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35" name="Text 33"/>
          <p:cNvSpPr/>
          <p:nvPr/>
        </p:nvSpPr>
        <p:spPr>
          <a:xfrm>
            <a:off x="731520" y="50383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852160" y="5020056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تنفيذ السياسات وتحدياته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5852160" y="5312664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أجيال البحث في التنفيذ، وسياق العالم العربي الخاص.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أداة العمل المحورية  ·  THE EIGHTFOLD PATH (BARDACH)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4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المسار الثماني لصياغة استشارات السياسات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5" name="Text 3"/>
          <p:cNvSpPr/>
          <p:nvPr/>
        </p:nvSpPr>
        <p:spPr>
          <a:xfrm>
            <a:off x="841248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68680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تحديد المشكلة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3259836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470148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9" name="Text 7"/>
          <p:cNvSpPr/>
          <p:nvPr/>
        </p:nvSpPr>
        <p:spPr>
          <a:xfrm>
            <a:off x="3579876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07308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تجميع الأدلة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998464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08776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13" name="Text 11"/>
          <p:cNvSpPr/>
          <p:nvPr/>
        </p:nvSpPr>
        <p:spPr>
          <a:xfrm>
            <a:off x="6318504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345936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تحديد البدائل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737092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947404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17" name="Text 15"/>
          <p:cNvSpPr/>
          <p:nvPr/>
        </p:nvSpPr>
        <p:spPr>
          <a:xfrm>
            <a:off x="9057132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084564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وضع المعايير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1520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0" name="Text 18"/>
          <p:cNvSpPr/>
          <p:nvPr/>
        </p:nvSpPr>
        <p:spPr>
          <a:xfrm>
            <a:off x="841248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استشراف النتائج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3259836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470148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4" name="Text 22"/>
          <p:cNvSpPr/>
          <p:nvPr/>
        </p:nvSpPr>
        <p:spPr>
          <a:xfrm>
            <a:off x="3579876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3607308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مقارنة البدائل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998464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208776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8" name="Text 26"/>
          <p:cNvSpPr/>
          <p:nvPr/>
        </p:nvSpPr>
        <p:spPr>
          <a:xfrm>
            <a:off x="6318504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345936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اختيار الأفضل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737092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947404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32" name="Text 30"/>
          <p:cNvSpPr/>
          <p:nvPr/>
        </p:nvSpPr>
        <p:spPr>
          <a:xfrm>
            <a:off x="9057132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9084564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أخبر القصة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731520" y="5989320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50" i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كتاب المرجع: Eugene Bardach &amp; Eric M. Patashnik — A Practical Guide for Policy Analysis: The Eightfold Path to More Effective Problem Solving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أدوات تطبيقية  ·  METHODS &amp; TOOLS USED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5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أدوات عملية يستخدمها كل متدرب بيده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71700" y="16459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8600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شجرة المشكلة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259689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Tree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96112" y="285292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تفكيك المشكلة إلى جذور وأسباب ونتائج، وأداة "لماذا؟" المتكررة.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98264" y="146304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38444" y="16459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11" name="Text 9"/>
          <p:cNvSpPr/>
          <p:nvPr/>
        </p:nvSpPr>
        <p:spPr>
          <a:xfrm>
            <a:off x="4535424" y="228600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تحليل أصحاب المصلحة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35424" y="259689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Mapping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62856" y="285292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خرائط اللاعبين، المعنيين، والجمهور — وتحليل الداعمين والمعارضين.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065008" y="146304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05188" y="16459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16" name="Text 14"/>
          <p:cNvSpPr/>
          <p:nvPr/>
        </p:nvSpPr>
        <p:spPr>
          <a:xfrm>
            <a:off x="8202168" y="228600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مصفوفة المعايير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202168" y="259689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Criteria Matrix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229600" y="285292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تقييم البدائل وفق الفعالية، الكلفة، القبول السياسي، والعدالة.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31520" y="361188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171700" y="379476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43484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مذكرة السياسة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68680" y="474573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Memo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6112" y="500176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الصيغة النهائية: ملخص تنفيذي، تحليل، خيارات، وتوصية واضحة لصاحب القرار.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398264" y="361188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838444" y="379476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26" name="Text 24"/>
          <p:cNvSpPr/>
          <p:nvPr/>
        </p:nvSpPr>
        <p:spPr>
          <a:xfrm>
            <a:off x="4535424" y="443484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العصف الذهني المُقيَّد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4535424" y="474573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Brainstorming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62856" y="500176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توليد 6–10 بدائل ثم تصفيتها إلى 3–5 بدائل قابلة للتحليل الجاد.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065008" y="3611880"/>
            <a:ext cx="3392424" cy="1874520"/>
          </a:xfrm>
          <a:prstGeom prst="roundRect">
            <a:avLst>
              <a:gd name="adj" fmla="val 3415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505188" y="379476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31" name="Text 29"/>
          <p:cNvSpPr/>
          <p:nvPr/>
        </p:nvSpPr>
        <p:spPr>
          <a:xfrm>
            <a:off x="8202168" y="4434840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دراسات حالة عربية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8202168" y="4745736"/>
            <a:ext cx="3118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88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Arab Case Studies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229600" y="500176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كل أداة على قضايا حقيقية من مصر وفلسطين وليبيا واليمن.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D4A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المراجع والمصادر  ·  REFERENCES &amp; SOURCES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محتوى مبني على مراجع رصينة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55448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66420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Kevin B. Smith &amp; Christopher Larimer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199339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Public Policy Theory Primer (3rd ed.), Routledge, 2017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54496" y="155448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54496" y="155448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6437376" y="166420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Eugene Bardach &amp; Eric M. Patashnik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37376" y="199339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Practical Guide for Policy Analysis: The Eightfold Path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31520" y="274320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74320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285292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Cairney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14400" y="318211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سلسلة "Policy in 500 words" في تبسيط نظريات السياسات العامة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54496" y="274320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54496" y="274320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8" name="Text 16"/>
          <p:cNvSpPr/>
          <p:nvPr/>
        </p:nvSpPr>
        <p:spPr>
          <a:xfrm>
            <a:off x="6437376" y="285292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د. أحمد محسن — معهد سياسات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37376" y="318211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دليل "السياسات العامة: من النظرية إلى التطبيق"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31520" y="393192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393192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22" name="Text 20"/>
          <p:cNvSpPr/>
          <p:nvPr/>
        </p:nvSpPr>
        <p:spPr>
          <a:xfrm>
            <a:off x="914400" y="404164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كتاب حالات دراسية عربية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4400" y="437083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دراسات ميدانية من مصر، فلسطين، اليمن، وليبيا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254496" y="393192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54496" y="393192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26" name="Text 24"/>
          <p:cNvSpPr/>
          <p:nvPr/>
        </p:nvSpPr>
        <p:spPr>
          <a:xfrm>
            <a:off x="6437376" y="4041648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Claudia Scott &amp; Karen Baehler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37376" y="4370832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Adding Value to Policy Analysis and Advice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2026-07-16T01:04:39Z</dcterms:created>
  <dcterms:modified xsi:type="dcterms:W3CDTF">2026-07-16T01:04:39Z</dcterms:modified>
</cp:coreProperties>
</file>