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66460" y="502920"/>
            <a:ext cx="256032" cy="256032"/>
          </a:xfrm>
          <a:prstGeom prst="diamond">
            <a:avLst/>
          </a:prstGeom>
          <a:solidFill>
            <a:srgbClr val="B8884B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96012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AL-MAGHARBIA FOUNDATION FOR PUBLIC POLICY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1520" y="1691640"/>
            <a:ext cx="107259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Principles of Public Policy &amp; Policy Advice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0" y="274320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spc="150" kern="0" dirty="0">
                <a:solidFill>
                  <a:srgbClr val="C7D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PRACTICAL TRAINING PROGRAM IN POLICY ANALYSIS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271516" y="3291840"/>
            <a:ext cx="1645920" cy="0"/>
          </a:xfrm>
          <a:prstGeom prst="line">
            <a:avLst/>
          </a:prstGeom>
          <a:noFill/>
          <a:ln w="15875">
            <a:solidFill>
              <a:srgbClr val="B888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645920" y="3520440"/>
            <a:ext cx="8897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hands-on training in public policy analysis and advice-writing — from framing a problem to a decision-ready recommendation.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3625596" y="4572000"/>
            <a:ext cx="4937760" cy="1051560"/>
          </a:xfrm>
          <a:prstGeom prst="roundRect">
            <a:avLst>
              <a:gd name="adj" fmla="val 6957"/>
            </a:avLst>
          </a:prstGeom>
          <a:solidFill>
            <a:srgbClr val="16324F"/>
          </a:solidFill>
          <a:ln w="9525">
            <a:solidFill>
              <a:srgbClr val="24486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08476" y="470001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Designed &amp; delivered by Mohammed Saleh Tantoush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808476" y="5084064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120" kern="0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ARCHITECT  ·  INSTITUTIONAL REFORM STRATEGIST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0" y="626364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FA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"Structures for a stable Libya."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AT A GLANCE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runs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31520" y="150876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87552" y="173736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6" name="Text 4"/>
          <p:cNvSpPr/>
          <p:nvPr/>
        </p:nvSpPr>
        <p:spPr>
          <a:xfrm>
            <a:off x="987552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5920" y="1728216"/>
            <a:ext cx="40599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intensive training days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87552" y="237744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sessions with applied breakouts after every core module.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54496" y="150876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10528" y="173736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11" name="Text 9"/>
          <p:cNvSpPr/>
          <p:nvPr/>
        </p:nvSpPr>
        <p:spPr>
          <a:xfrm>
            <a:off x="6510528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168896" y="1728216"/>
            <a:ext cx="40599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person or remote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10528" y="237744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flexibly to match the requesting organization's needs.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31520" y="338328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87552" y="361188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16" name="Text 14"/>
          <p:cNvSpPr/>
          <p:nvPr/>
        </p:nvSpPr>
        <p:spPr>
          <a:xfrm>
            <a:off x="987552" y="3611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645920" y="3602736"/>
            <a:ext cx="40599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Small cohorts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87552" y="425196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capped number of participants to protect discussion quality and hands-on work.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54496" y="3383280"/>
            <a:ext cx="5202936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10528" y="3611880"/>
            <a:ext cx="502920" cy="502920"/>
          </a:xfrm>
          <a:prstGeom prst="ellipse">
            <a:avLst/>
          </a:prstGeom>
          <a:solidFill>
            <a:srgbClr val="0E2A47"/>
          </a:solidFill>
          <a:ln/>
        </p:spPr>
      </p:sp>
      <p:sp>
        <p:nvSpPr>
          <p:cNvPr id="21" name="Text 19"/>
          <p:cNvSpPr/>
          <p:nvPr/>
        </p:nvSpPr>
        <p:spPr>
          <a:xfrm>
            <a:off x="6510528" y="3611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168896" y="3602736"/>
            <a:ext cx="40599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Materials &amp; certificate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510528" y="4251960"/>
            <a:ext cx="47000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training pack, ready-to-use templates, and a certificate of completion.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84748" y="640080"/>
            <a:ext cx="219456" cy="219456"/>
          </a:xfrm>
          <a:prstGeom prst="diamond">
            <a:avLst/>
          </a:prstGeom>
          <a:solidFill>
            <a:srgbClr val="B8884B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1188720"/>
            <a:ext cx="121889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build policy that holds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463040" y="1965960"/>
            <a:ext cx="9262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C7D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bring this program to your organization or team, or to ask about upcoming dates, get in touch.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259836" y="2834640"/>
            <a:ext cx="5669280" cy="1737360"/>
          </a:xfrm>
          <a:prstGeom prst="roundRect">
            <a:avLst>
              <a:gd name="adj" fmla="val 4211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442716" y="3035808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Mohammed Saleh Tantoush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442716" y="338328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Reform Strategist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442716" y="388620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contact@mtantoush.ly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42716" y="4187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www.mtantoush.ly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442716" y="448056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Tripoli, Libya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0" y="617220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FA4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"Structures for a stable Libya."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BEHIND THIS PROGRAM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Mohammed Saleh Tantoush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10725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engineer, Master of Public Administration, institutional reform strategist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2057400"/>
            <a:ext cx="1737360" cy="1737360"/>
          </a:xfrm>
          <a:prstGeom prst="ellipse">
            <a:avLst/>
          </a:prstGeom>
          <a:solidFill>
            <a:srgbClr val="0E2A47"/>
          </a:solidFill>
          <a:ln w="25400">
            <a:solidFill>
              <a:srgbClr val="B8884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6517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MST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2743200" y="219456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8" name="Text 6"/>
          <p:cNvSpPr/>
          <p:nvPr/>
        </p:nvSpPr>
        <p:spPr>
          <a:xfrm>
            <a:off x="3017520" y="2066544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Chevening alumnus and University of York Master of Public Administration, with a first career as a civil engineer.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43200" y="301752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0" name="Text 8"/>
          <p:cNvSpPr/>
          <p:nvPr/>
        </p:nvSpPr>
        <p:spPr>
          <a:xfrm>
            <a:off x="3017520" y="2889504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Currently coordinates DCAF's work in Tripolitania, and founded and leads the advisory firm Almoasher.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2743200" y="384048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2" name="Text 10"/>
          <p:cNvSpPr/>
          <p:nvPr/>
        </p:nvSpPr>
        <p:spPr>
          <a:xfrm>
            <a:off x="3017520" y="3712464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Chairs Almagharbia Foundation for Public Policy and Democratic Enhancement, an independent civic body.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2743200" y="466344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4" name="Text 12"/>
          <p:cNvSpPr/>
          <p:nvPr/>
        </p:nvSpPr>
        <p:spPr>
          <a:xfrm>
            <a:off x="3017520" y="4535424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12+ studies and policy papers published across Arab and international platforms (LOOPS, Jusoor, MEDirections/EUI, and others).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2743200" y="5486400"/>
            <a:ext cx="118872" cy="118872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6" name="Text 14"/>
          <p:cNvSpPr/>
          <p:nvPr/>
        </p:nvSpPr>
        <p:spPr>
          <a:xfrm>
            <a:off x="3017520" y="5358384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television appearances on Libyan and pan-Arab channels (Libya Alahrar, Alhiwar, Alhurra).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1520" y="5897880"/>
            <a:ext cx="10725912" cy="548640"/>
          </a:xfrm>
          <a:prstGeom prst="roundRect">
            <a:avLst>
              <a:gd name="adj" fmla="val 10000"/>
            </a:avLst>
          </a:prstGeom>
          <a:solidFill>
            <a:srgbClr val="0E2A47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5897880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Positioning: “Libya’s institutional reform architect” — engineering and administrative thinking translated into workable policy.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PROGRAM · THE GAP WE ADDRESS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real gap between knowledge and execution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107259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Arab world has dozens of academic programs teaching public policy — but short, practical, executive training aimed at the people who face public problems every day, in government, civil society, and specialized media, remains rare.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25146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87552" y="27432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0E2A47"/>
          </a:solidFill>
          <a:ln/>
        </p:spPr>
      </p:sp>
      <p:sp>
        <p:nvSpPr>
          <p:cNvPr id="7" name="Text 5"/>
          <p:cNvSpPr/>
          <p:nvPr/>
        </p:nvSpPr>
        <p:spPr>
          <a:xfrm>
            <a:off x="987552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60120" y="3401568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 and costly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60120" y="379476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programs run for years and demand major financial and time commitments.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480560" y="25146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36592" y="27432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0E2A47"/>
          </a:solidFill>
          <a:ln/>
        </p:spPr>
      </p:sp>
      <p:sp>
        <p:nvSpPr>
          <p:cNvPr id="12" name="Text 10"/>
          <p:cNvSpPr/>
          <p:nvPr/>
        </p:nvSpPr>
        <p:spPr>
          <a:xfrm>
            <a:off x="4736592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709160" y="3401568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 over executive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09160" y="379476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emphasize theoretical and research depth over immediately applicable, practical skill.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229600" y="25146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85632" y="274320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0E2A47"/>
          </a:solidFill>
          <a:ln/>
        </p:spPr>
      </p:sp>
      <p:sp>
        <p:nvSpPr>
          <p:cNvPr id="17" name="Text 15"/>
          <p:cNvSpPr/>
          <p:nvPr/>
        </p:nvSpPr>
        <p:spPr>
          <a:xfrm>
            <a:off x="8485632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58200" y="3401568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widely accessible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458200" y="379476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rarely reach field practitioners, civil-society activists, and specialized journalists.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31520" y="4800600"/>
            <a:ext cx="10725912" cy="1234440"/>
          </a:xfrm>
          <a:prstGeom prst="roundRect">
            <a:avLst>
              <a:gd name="adj" fmla="val 5185"/>
            </a:avLst>
          </a:prstGeom>
          <a:solidFill>
            <a:srgbClr val="6E7C4F"/>
          </a:solidFill>
          <a:ln/>
        </p:spPr>
      </p:sp>
      <p:sp>
        <p:nvSpPr>
          <p:cNvPr id="21" name="Text 19"/>
          <p:cNvSpPr/>
          <p:nvPr/>
        </p:nvSpPr>
        <p:spPr>
          <a:xfrm>
            <a:off x="1005840" y="4800600"/>
            <a:ext cx="1017727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where the program comes from: rigorous theory, an executive lens, built entirely around hands-on exercises and application.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TRAINING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understanding to actionable advice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107259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intensive program that blends theory with practical examples and Arab case studies, walking each participant step by step from diagnosing a public problem to drafting a complete, decision-ready policy memo.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233172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0120" y="256032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7" name="Text 5"/>
          <p:cNvSpPr/>
          <p:nvPr/>
        </p:nvSpPr>
        <p:spPr>
          <a:xfrm>
            <a:off x="1554480" y="251460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+ practice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05840" y="3108960"/>
            <a:ext cx="46314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concept is followed immediately by a group exercise or a case study.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77356" y="233172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05956" y="256032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1" name="Text 9"/>
          <p:cNvSpPr/>
          <p:nvPr/>
        </p:nvSpPr>
        <p:spPr>
          <a:xfrm>
            <a:off x="7100316" y="251460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Grounded in our reality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51676" y="3108960"/>
            <a:ext cx="46314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 and cases from Libya and the Arab world — not imported theory without context.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31520" y="406908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60120" y="429768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5" name="Text 13"/>
          <p:cNvSpPr/>
          <p:nvPr/>
        </p:nvSpPr>
        <p:spPr>
          <a:xfrm>
            <a:off x="1554480" y="425196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Ready-to-use tools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05840" y="4846320"/>
            <a:ext cx="46314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templates: problem tree, stakeholder analysis, criteria-weighting matrix.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77356" y="4069080"/>
            <a:ext cx="5180076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05956" y="4297680"/>
            <a:ext cx="457200" cy="457200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9" name="Text 17"/>
          <p:cNvSpPr/>
          <p:nvPr/>
        </p:nvSpPr>
        <p:spPr>
          <a:xfrm>
            <a:off x="7100316" y="4251960"/>
            <a:ext cx="41742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 &amp; critical thinking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551676" y="4846320"/>
            <a:ext cx="46314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discussion sessions that invite pushback, not one-way lecturing.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SHOULD ATTEND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for anyone who faces public policy daily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731520" y="169164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11324" y="187452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6" name="Text 4"/>
          <p:cNvSpPr/>
          <p:nvPr/>
        </p:nvSpPr>
        <p:spPr>
          <a:xfrm>
            <a:off x="2211324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68680" y="240487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and executive-branch staff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413504" y="169164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3308" y="187452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0" name="Text 8"/>
          <p:cNvSpPr/>
          <p:nvPr/>
        </p:nvSpPr>
        <p:spPr>
          <a:xfrm>
            <a:off x="5893308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50664" y="240487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Civil-society organization activists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95488" y="169164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575292" y="187452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4" name="Text 12"/>
          <p:cNvSpPr/>
          <p:nvPr/>
        </p:nvSpPr>
        <p:spPr>
          <a:xfrm>
            <a:off x="9575292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32648" y="240487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Journalists covering specific policy beats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31520" y="338328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211324" y="356616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18" name="Text 16"/>
          <p:cNvSpPr/>
          <p:nvPr/>
        </p:nvSpPr>
        <p:spPr>
          <a:xfrm>
            <a:off x="2211324" y="35661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68680" y="409651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Union, professional-body, and party members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413504" y="338328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893308" y="356616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22" name="Text 20"/>
          <p:cNvSpPr/>
          <p:nvPr/>
        </p:nvSpPr>
        <p:spPr>
          <a:xfrm>
            <a:off x="5893308" y="35661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50664" y="409651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Human-rights advocates and civic actors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095488" y="3383280"/>
            <a:ext cx="3361944" cy="1371600"/>
          </a:xfrm>
          <a:prstGeom prst="roundRect">
            <a:avLst>
              <a:gd name="adj" fmla="val 4667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575292" y="3566160"/>
            <a:ext cx="402336" cy="402336"/>
          </a:xfrm>
          <a:prstGeom prst="ellipse">
            <a:avLst/>
          </a:prstGeom>
          <a:solidFill>
            <a:srgbClr val="B8884B"/>
          </a:solidFill>
          <a:ln/>
        </p:spPr>
      </p:sp>
      <p:sp>
        <p:nvSpPr>
          <p:cNvPr id="26" name="Text 24"/>
          <p:cNvSpPr/>
          <p:nvPr/>
        </p:nvSpPr>
        <p:spPr>
          <a:xfrm>
            <a:off x="9575292" y="35661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32648" y="4096512"/>
            <a:ext cx="30876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 researchers and social-science academics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31520" y="598932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AFC2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specialized academic background required — just the drive to understand how public decisions get made, and how to influence them professionally.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MODULES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 modules, from diagnosis to decision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41732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417320" y="1399032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public policy?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417320" y="169164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Definitions, the policy cycle, and types of public policy.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731520" y="1965960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2020824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6E7C4F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02082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17320" y="2002536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does policy come from?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417320" y="2295144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Power, the role of elites, incremental vs. radical change.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31520" y="2569464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2624328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6243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417320" y="2606040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problems reach the agenda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417320" y="28986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Kingdon's model, Cobb &amp; Elder, and problem construction.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31520" y="3172968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520" y="3227832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6E7C4F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322783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417320" y="3209544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Analyzing public policy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417320" y="350215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positivist school vs. post-positivist school, and the analyst's role.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31520" y="3776472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31520" y="3831336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383133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417320" y="3813048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art of policy advice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1417320" y="4105656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a policy advisor, and what do they owe the decision-maker?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731520" y="4379976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31520" y="4434840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6E7C4F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44348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417320" y="4416552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Eightfold Path (Bardach)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1417320" y="47091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defining the problem to a finished policy memo.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731520" y="4983480"/>
            <a:ext cx="10725912" cy="0"/>
          </a:xfrm>
          <a:prstGeom prst="line">
            <a:avLst/>
          </a:prstGeom>
          <a:noFill/>
          <a:ln w="9525">
            <a:solidFill>
              <a:srgbClr val="EAE4D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31520" y="5038344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0E2A47"/>
          </a:solidFill>
          <a:ln/>
        </p:spPr>
      </p:sp>
      <p:sp>
        <p:nvSpPr>
          <p:cNvPr id="35" name="Text 33"/>
          <p:cNvSpPr/>
          <p:nvPr/>
        </p:nvSpPr>
        <p:spPr>
          <a:xfrm>
            <a:off x="731520" y="50383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1417320" y="5020056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Implementation &amp; its challenges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1417320" y="5312664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Generations of implementation research, and the Arab-world context.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TOOL · THE EIGHTFOLD PATH (BARDACH)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eightfold path to a policy recommendation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31520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5" name="Text 3"/>
          <p:cNvSpPr/>
          <p:nvPr/>
        </p:nvSpPr>
        <p:spPr>
          <a:xfrm>
            <a:off x="841248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68680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problem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59836" y="203454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470148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9" name="Text 7"/>
          <p:cNvSpPr/>
          <p:nvPr/>
        </p:nvSpPr>
        <p:spPr>
          <a:xfrm>
            <a:off x="3579876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07308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Assemble the evidence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998464" y="203454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208776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13" name="Text 11"/>
          <p:cNvSpPr/>
          <p:nvPr/>
        </p:nvSpPr>
        <p:spPr>
          <a:xfrm>
            <a:off x="6318504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345936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alternatives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737092" y="203454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947404" y="150876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17" name="Text 15"/>
          <p:cNvSpPr/>
          <p:nvPr/>
        </p:nvSpPr>
        <p:spPr>
          <a:xfrm>
            <a:off x="9057132" y="16002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084564" y="213055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criteria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31520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20" name="Text 18"/>
          <p:cNvSpPr/>
          <p:nvPr/>
        </p:nvSpPr>
        <p:spPr>
          <a:xfrm>
            <a:off x="841248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outcomes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259836" y="377190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470148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24" name="Text 22"/>
          <p:cNvSpPr/>
          <p:nvPr/>
        </p:nvSpPr>
        <p:spPr>
          <a:xfrm>
            <a:off x="3579876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3607308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Confront trade-offs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998464" y="377190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208776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28" name="Text 26"/>
          <p:cNvSpPr/>
          <p:nvPr/>
        </p:nvSpPr>
        <p:spPr>
          <a:xfrm>
            <a:off x="6318504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6345936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737092" y="3771900"/>
            <a:ext cx="192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947404" y="3246120"/>
            <a:ext cx="2510028" cy="1417320"/>
          </a:xfrm>
          <a:prstGeom prst="roundRect">
            <a:avLst>
              <a:gd name="adj" fmla="val 4516"/>
            </a:avLst>
          </a:prstGeom>
          <a:solidFill>
            <a:srgbClr val="0E2A47"/>
          </a:solidFill>
          <a:ln/>
        </p:spPr>
      </p:sp>
      <p:sp>
        <p:nvSpPr>
          <p:cNvPr id="32" name="Text 30"/>
          <p:cNvSpPr/>
          <p:nvPr/>
        </p:nvSpPr>
        <p:spPr>
          <a:xfrm>
            <a:off x="9057132" y="333756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4A9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9084564" y="3867912"/>
            <a:ext cx="223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your story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31520" y="5989320"/>
            <a:ext cx="10725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Reference: Eugene Bardach &amp; Eric M. Patashnik — A Practical Guide for Policy Analysis: The Eightfold Path to More Effective Problem Solving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B88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 &amp; TOOLS USED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Practical tools every participant leaves with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3392424" cy="1828800"/>
          </a:xfrm>
          <a:prstGeom prst="roundRect">
            <a:avLst>
              <a:gd name="adj" fmla="val 3500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71700" y="160020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21992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Problem Tree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96112" y="2532888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Breaks a problem into roots, causes, and effects, using the repeated “why?” technique.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398264" y="1417320"/>
            <a:ext cx="3392424" cy="1828800"/>
          </a:xfrm>
          <a:prstGeom prst="roundRect">
            <a:avLst>
              <a:gd name="adj" fmla="val 3500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38444" y="160020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10" name="Text 8"/>
          <p:cNvSpPr/>
          <p:nvPr/>
        </p:nvSpPr>
        <p:spPr>
          <a:xfrm>
            <a:off x="4535424" y="2221992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Mapping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562856" y="2532888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Maps players, the directly concerned, and the public — and weighs supporters against opponents.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065008" y="1417320"/>
            <a:ext cx="3392424" cy="1828800"/>
          </a:xfrm>
          <a:prstGeom prst="roundRect">
            <a:avLst>
              <a:gd name="adj" fmla="val 3500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505188" y="160020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14" name="Text 12"/>
          <p:cNvSpPr/>
          <p:nvPr/>
        </p:nvSpPr>
        <p:spPr>
          <a:xfrm>
            <a:off x="8202168" y="2221992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Criteria Matrix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229600" y="2532888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Scores alternatives against effectiveness, cost, political acceptability, and equity.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31520" y="3520440"/>
            <a:ext cx="3392424" cy="1828800"/>
          </a:xfrm>
          <a:prstGeom prst="roundRect">
            <a:avLst>
              <a:gd name="adj" fmla="val 3500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171700" y="370332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4325112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Memo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96112" y="4636008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format: executive summary, analysis, options, and a clear recommendation.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398264" y="3520440"/>
            <a:ext cx="3392424" cy="1828800"/>
          </a:xfrm>
          <a:prstGeom prst="roundRect">
            <a:avLst>
              <a:gd name="adj" fmla="val 3500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838444" y="370332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22" name="Text 20"/>
          <p:cNvSpPr/>
          <p:nvPr/>
        </p:nvSpPr>
        <p:spPr>
          <a:xfrm>
            <a:off x="4535424" y="4325112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Structured Brainstorming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562856" y="4636008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Generates 6–10 alternatives, then filters down to 3–5 fit for serious analysis.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065008" y="3520440"/>
            <a:ext cx="3392424" cy="1828800"/>
          </a:xfrm>
          <a:prstGeom prst="roundRect">
            <a:avLst>
              <a:gd name="adj" fmla="val 3500"/>
            </a:avLst>
          </a:prstGeom>
          <a:solidFill>
            <a:srgbClr val="F5F0E6"/>
          </a:solidFill>
          <a:ln w="12700">
            <a:solidFill>
              <a:srgbClr val="E4DBC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505188" y="3703320"/>
            <a:ext cx="512064" cy="512064"/>
          </a:xfrm>
          <a:prstGeom prst="roundRect">
            <a:avLst>
              <a:gd name="adj" fmla="val 50000"/>
            </a:avLst>
          </a:prstGeom>
          <a:solidFill>
            <a:srgbClr val="6E7C4F"/>
          </a:solidFill>
          <a:ln/>
        </p:spPr>
      </p:sp>
      <p:sp>
        <p:nvSpPr>
          <p:cNvPr id="26" name="Text 24"/>
          <p:cNvSpPr/>
          <p:nvPr/>
        </p:nvSpPr>
        <p:spPr>
          <a:xfrm>
            <a:off x="8202168" y="4325112"/>
            <a:ext cx="3118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A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Arab Case Studies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229600" y="4636008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B2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every tool to real cases from Egypt, Palestine, Libya, and Yemen.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4A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&amp; SOURCES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Content grounded in rigorous references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731520" y="155448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55448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6" name="Text 4"/>
          <p:cNvSpPr/>
          <p:nvPr/>
        </p:nvSpPr>
        <p:spPr>
          <a:xfrm>
            <a:off x="950976" y="166420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Kevin B. Smith &amp; Christopher Larimer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50976" y="1993392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Public Policy Theory Primer (3rd ed.), Routledge, 2017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54496" y="155448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54496" y="155448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10" name="Text 8"/>
          <p:cNvSpPr/>
          <p:nvPr/>
        </p:nvSpPr>
        <p:spPr>
          <a:xfrm>
            <a:off x="6473952" y="166420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Eugene Bardach &amp; Eric M. Patashnik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73952" y="1993392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Practical Guide for Policy Analysis: The Eightfold Path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31520" y="274320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74320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14" name="Text 12"/>
          <p:cNvSpPr/>
          <p:nvPr/>
        </p:nvSpPr>
        <p:spPr>
          <a:xfrm>
            <a:off x="950976" y="285292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Paul Cairney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50976" y="3182112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“Policy in 500 Words” series distilling public policy theory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254496" y="274320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54496" y="274320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18" name="Text 16"/>
          <p:cNvSpPr/>
          <p:nvPr/>
        </p:nvSpPr>
        <p:spPr>
          <a:xfrm>
            <a:off x="6473952" y="285292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Dr. Ahmed Mohsen — Siyasat Institute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73952" y="3182112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Guide: “Public Policy: From Theory to Practice”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31520" y="393192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31520" y="393192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22" name="Text 20"/>
          <p:cNvSpPr/>
          <p:nvPr/>
        </p:nvSpPr>
        <p:spPr>
          <a:xfrm>
            <a:off x="950976" y="404164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Arab Case Studies Casebook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50976" y="4370832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Field-based cases from Egypt, Palestine, Yemen, and Libya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254496" y="3931920"/>
            <a:ext cx="5202936" cy="960120"/>
          </a:xfrm>
          <a:prstGeom prst="roundRect">
            <a:avLst>
              <a:gd name="adj" fmla="val 5714"/>
            </a:avLst>
          </a:prstGeom>
          <a:solidFill>
            <a:srgbClr val="16324F"/>
          </a:solidFill>
          <a:ln w="12700">
            <a:solidFill>
              <a:srgbClr val="24486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54496" y="3931920"/>
            <a:ext cx="73152" cy="960120"/>
          </a:xfrm>
          <a:prstGeom prst="rect">
            <a:avLst/>
          </a:prstGeom>
          <a:solidFill>
            <a:srgbClr val="B8884B"/>
          </a:solidFill>
          <a:ln/>
        </p:spPr>
      </p:sp>
      <p:sp>
        <p:nvSpPr>
          <p:cNvPr id="26" name="Text 24"/>
          <p:cNvSpPr/>
          <p:nvPr/>
        </p:nvSpPr>
        <p:spPr>
          <a:xfrm>
            <a:off x="6473952" y="404164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Claudia Scott &amp; Karen Baehler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73952" y="4370832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dirty="0">
                <a:solidFill>
                  <a:srgbClr val="AFC2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Value to Policy Analysis and Advice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274552" y="6400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F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2026-07-16T01:04:40Z</dcterms:created>
  <dcterms:modified xsi:type="dcterms:W3CDTF">2026-07-16T01:04:40Z</dcterms:modified>
</cp:coreProperties>
</file>